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70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67" r:id="rId16"/>
  </p:sldIdLst>
  <p:sldSz cx="9144000" cy="6858000" type="screen4x3"/>
  <p:notesSz cx="6858000" cy="9144000"/>
  <p:embeddedFontLst>
    <p:embeddedFont>
      <p:font typeface="Clear Sans Light" panose="020B0604020202020204" charset="0"/>
      <p:regular r:id="rId19"/>
    </p:embeddedFont>
    <p:embeddedFont>
      <p:font typeface="Clear Sans" panose="020B0604020202020204" charset="0"/>
      <p:regular r:id="rId20"/>
      <p:bold r:id="rId21"/>
      <p:italic r:id="rId22"/>
      <p:boldItalic r:id="rId23"/>
    </p:embeddedFont>
    <p:embeddedFont>
      <p:font typeface="Sassoon Infant Rg" panose="02000503030000020003" charset="0"/>
      <p:regular r:id="rId24"/>
      <p:bold r:id="rId25"/>
    </p:embeddedFont>
    <p:embeddedFont>
      <p:font typeface="Twinkl Light" charset="0"/>
      <p:regular r:id="rId26"/>
    </p:embeddedFont>
    <p:embeddedFont>
      <p:font typeface="Clear Sans Medium" panose="020B0604020202020204" charset="0"/>
      <p:regular r:id="rId27"/>
      <p:italic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Twinkl SemiBold" charset="0"/>
      <p:bold r:id="rId3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lear Sans Light" panose="020B03030302020203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lear Sans Light" panose="020B03030302020203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lear Sans Light" panose="020B03030302020203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lear Sans Light" panose="020B03030302020203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lear Sans Light" panose="020B03030302020203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lear Sans Light" panose="020B03030302020203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lear Sans Light" panose="020B03030302020203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lear Sans Light" panose="020B03030302020203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lear Sans Light" panose="020B03030302020203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orient="horz" pos="4042">
          <p15:clr>
            <a:srgbClr val="A4A3A4"/>
          </p15:clr>
        </p15:guide>
        <p15:guide id="3" pos="2880">
          <p15:clr>
            <a:srgbClr val="A4A3A4"/>
          </p15:clr>
        </p15:guide>
        <p15:guide id="4" pos="295">
          <p15:clr>
            <a:srgbClr val="A4A3A4"/>
          </p15:clr>
        </p15:guide>
        <p15:guide id="5" pos="431">
          <p15:clr>
            <a:srgbClr val="A4A3A4"/>
          </p15:clr>
        </p15:guide>
        <p15:guide id="6" orient="horz" pos="278">
          <p15:clr>
            <a:srgbClr val="A4A3A4"/>
          </p15:clr>
        </p15:guide>
        <p15:guide id="7" orient="horz" pos="414">
          <p15:clr>
            <a:srgbClr val="A4A3A4"/>
          </p15:clr>
        </p15:guide>
        <p15:guide id="8" orient="horz" pos="3906">
          <p15:clr>
            <a:srgbClr val="A4A3A4"/>
          </p15:clr>
        </p15:guide>
        <p15:guide id="9" pos="5329">
          <p15:clr>
            <a:srgbClr val="A4A3A4"/>
          </p15:clr>
        </p15:guide>
        <p15:guide id="10" pos="5465">
          <p15:clr>
            <a:srgbClr val="A4A3A4"/>
          </p15:clr>
        </p15:guide>
        <p15:guide id="11" pos="5397">
          <p15:clr>
            <a:srgbClr val="A4A3A4"/>
          </p15:clr>
        </p15:guide>
        <p15:guide id="12" orient="horz" pos="346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BDBE"/>
    <a:srgbClr val="FCFCFC"/>
    <a:srgbClr val="65BA5E"/>
    <a:srgbClr val="4C512B"/>
    <a:srgbClr val="8BF1EF"/>
    <a:srgbClr val="94C4AB"/>
    <a:srgbClr val="639FCE"/>
    <a:srgbClr val="B2D30B"/>
    <a:srgbClr val="C2CB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34587" autoAdjust="0"/>
    <p:restoredTop sz="94629" autoAdjust="0"/>
  </p:normalViewPr>
  <p:slideViewPr>
    <p:cSldViewPr snapToGrid="0" showGuides="1">
      <p:cViewPr varScale="1">
        <p:scale>
          <a:sx n="117" d="100"/>
          <a:sy n="117" d="100"/>
        </p:scale>
        <p:origin x="-1464" y="-102"/>
      </p:cViewPr>
      <p:guideLst>
        <p:guide orient="horz" pos="2160"/>
        <p:guide orient="horz" pos="4042"/>
        <p:guide orient="horz" pos="278"/>
        <p:guide orient="horz" pos="414"/>
        <p:guide orient="horz" pos="3906"/>
        <p:guide orient="horz" pos="346"/>
        <p:guide pos="2880"/>
        <p:guide pos="295"/>
        <p:guide pos="431"/>
        <p:guide pos="5329"/>
        <p:guide pos="5465"/>
        <p:guide pos="539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font" Target="fonts/font1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E7B43C6-7250-4E17-BE00-4AE172EF3001}" type="datetimeFigureOut">
              <a:rPr lang="en-GB"/>
              <a:pPr>
                <a:defRPr/>
              </a:pPr>
              <a:t>26/09/2016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F7B92A5-BEDE-4709-909F-E8B8A5E7035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198588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214A128-D79C-40E0-8FC2-EC44B8F08F75}" type="datetimeFigureOut">
              <a:rPr lang="en-GB"/>
              <a:pPr>
                <a:defRPr/>
              </a:pPr>
              <a:t>26/09/2016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B84DD8D-D564-4145-B5F5-A2EFCCB4033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231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79425" y="728663"/>
            <a:ext cx="8196263" cy="17875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 Light" pitchFamily="2" charset="0"/>
              </a:rPr>
              <a:t> </a:t>
            </a:r>
          </a:p>
        </p:txBody>
      </p:sp>
      <p:sp>
        <p:nvSpPr>
          <p:cNvPr id="3" name="Rounded Rectangle 2"/>
          <p:cNvSpPr/>
          <p:nvPr userDrawn="1"/>
        </p:nvSpPr>
        <p:spPr bwMode="auto">
          <a:xfrm>
            <a:off x="479425" y="2806700"/>
            <a:ext cx="8196263" cy="33242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 Light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34861407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0706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650" y="3043238"/>
            <a:ext cx="773113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7917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68313" y="457200"/>
            <a:ext cx="8207375" cy="5940425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 Light" pitchFamily="2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83418" y="457199"/>
            <a:ext cx="7775576" cy="790687"/>
          </a:xfrm>
          <a:prstGeom prst="roundRect">
            <a:avLst>
              <a:gd name="adj" fmla="val 0"/>
            </a:avLst>
          </a:prstGeom>
        </p:spPr>
        <p:txBody>
          <a:bodyPr lIns="252000" tIns="216000" rIns="252000" bIns="0">
            <a:noAutofit/>
          </a:bodyPr>
          <a:lstStyle>
            <a:lvl1pPr algn="ctr">
              <a:defRPr>
                <a:latin typeface="Twinkl Light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 hasCustomPrompt="1"/>
          </p:nvPr>
        </p:nvSpPr>
        <p:spPr>
          <a:xfrm>
            <a:off x="683418" y="1266826"/>
            <a:ext cx="7776370" cy="4933950"/>
          </a:xfrm>
          <a:prstGeom prst="roundRect">
            <a:avLst>
              <a:gd name="adj" fmla="val 0"/>
            </a:avLst>
          </a:prstGeom>
        </p:spPr>
        <p:txBody>
          <a:bodyPr lIns="0" tIns="72000" rIns="0" bIns="72000"/>
          <a:lstStyle>
            <a:lvl1pPr marL="0" indent="0">
              <a:buNone/>
              <a:defRPr baseline="0">
                <a:latin typeface="+mn-lt"/>
              </a:defRPr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cs"/>
              </a:rPr>
              <a:t>Text here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2158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0" r:id="rId2"/>
    <p:sldLayoutId id="2147483902" r:id="rId3"/>
    <p:sldLayoutId id="2147483903" r:id="rId4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6F8183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73075" y="565914"/>
            <a:ext cx="8196263" cy="1231942"/>
          </a:xfrm>
          <a:prstGeom prst="rect">
            <a:avLst/>
          </a:prstGeom>
          <a:solidFill>
            <a:srgbClr val="27BDBE">
              <a:alpha val="89804"/>
            </a:srgb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Light" pitchFamily="2" charset="0"/>
            </a:endParaRPr>
          </a:p>
        </p:txBody>
      </p:sp>
      <p:sp>
        <p:nvSpPr>
          <p:cNvPr id="8195" name="Title 7"/>
          <p:cNvSpPr>
            <a:spLocks/>
          </p:cNvSpPr>
          <p:nvPr/>
        </p:nvSpPr>
        <p:spPr bwMode="auto">
          <a:xfrm>
            <a:off x="690528" y="662751"/>
            <a:ext cx="7761356" cy="1044489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4800" b="1" dirty="0" smtClean="0">
                <a:solidFill>
                  <a:schemeClr val="bg1"/>
                </a:solidFill>
                <a:latin typeface="Twinkl Light" pitchFamily="2" charset="0"/>
                <a:cs typeface="Clear Sans Medium" panose="020B0603030202020304" pitchFamily="34" charset="0"/>
              </a:rPr>
              <a:t>Identifying Adverbs</a:t>
            </a:r>
            <a:endParaRPr lang="en-GB" altLang="en-US" sz="4800" b="1" dirty="0">
              <a:solidFill>
                <a:srgbClr val="E1DDD1"/>
              </a:solidFill>
              <a:latin typeface="Twinkl Light" pitchFamily="2" charset="0"/>
              <a:cs typeface="Clear Sans" panose="020B05030302020203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406" y="6021881"/>
            <a:ext cx="653189" cy="416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692214" y="1323975"/>
            <a:ext cx="7759572" cy="4876800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An adverb is a word or phrase that describes a verb.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Remember, a verb describes an action.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For example: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8313" y="457200"/>
            <a:ext cx="8207375" cy="962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b="0" dirty="0" smtClean="0">
                <a:solidFill>
                  <a:srgbClr val="27BDBE"/>
                </a:solidFill>
                <a:latin typeface="Twinkl SemiBold" pitchFamily="2" charset="0"/>
              </a:rPr>
              <a:t>Adverbs</a:t>
            </a:r>
            <a:endParaRPr lang="en-GB" sz="3600" b="0" dirty="0">
              <a:solidFill>
                <a:srgbClr val="27BDBE"/>
              </a:solidFill>
              <a:latin typeface="Twinkl SemiBold" pitchFamily="2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552921" y="2636107"/>
            <a:ext cx="6038158" cy="2608649"/>
            <a:chOff x="1513075" y="2759674"/>
            <a:chExt cx="6038158" cy="260864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2584" y="2759674"/>
              <a:ext cx="2608649" cy="2608649"/>
            </a:xfrm>
            <a:prstGeom prst="rect">
              <a:avLst/>
            </a:prstGeom>
            <a:noFill/>
            <a:ln w="38100">
              <a:solidFill>
                <a:srgbClr val="27BDBE"/>
              </a:solidFill>
            </a:ln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3075" y="2759674"/>
              <a:ext cx="2608649" cy="2608649"/>
            </a:xfrm>
            <a:prstGeom prst="rect">
              <a:avLst/>
            </a:prstGeom>
            <a:noFill/>
            <a:ln w="38100">
              <a:solidFill>
                <a:srgbClr val="27BDBE"/>
              </a:solidFill>
            </a:ln>
          </p:spPr>
        </p:pic>
      </p:grpSp>
      <p:sp>
        <p:nvSpPr>
          <p:cNvPr id="10" name="Content Placeholder 1"/>
          <p:cNvSpPr>
            <a:spLocks noGrp="1"/>
          </p:cNvSpPr>
          <p:nvPr>
            <p:ph idx="4294967295"/>
          </p:nvPr>
        </p:nvSpPr>
        <p:spPr>
          <a:xfrm>
            <a:off x="1124037" y="5392521"/>
            <a:ext cx="3466415" cy="684687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The cat lay </a:t>
            </a:r>
            <a:r>
              <a:rPr lang="en-GB" altLang="en-US" sz="20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lazily</a:t>
            </a: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.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sp>
        <p:nvSpPr>
          <p:cNvPr id="11" name="Content Placeholder 1"/>
          <p:cNvSpPr>
            <a:spLocks noGrp="1"/>
          </p:cNvSpPr>
          <p:nvPr>
            <p:ph idx="4294967295"/>
          </p:nvPr>
        </p:nvSpPr>
        <p:spPr>
          <a:xfrm>
            <a:off x="4553546" y="5392521"/>
            <a:ext cx="3466415" cy="684687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Gracefully</a:t>
            </a: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, he glided.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692214" y="1323975"/>
            <a:ext cx="7759572" cy="4876800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Adverbs can describe how things happen, the timing of something or the place where something happens.</a:t>
            </a:r>
            <a:endParaRPr lang="en-GB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Clear Sans Light" panose="020B03030302020203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8313" y="457200"/>
            <a:ext cx="8207375" cy="962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b="0" dirty="0" smtClean="0">
                <a:solidFill>
                  <a:srgbClr val="27BDBE"/>
                </a:solidFill>
                <a:latin typeface="Twinkl SemiBold" pitchFamily="2" charset="0"/>
              </a:rPr>
              <a:t>Types of Adverb</a:t>
            </a:r>
            <a:endParaRPr lang="en-GB" sz="3600" b="0" dirty="0">
              <a:solidFill>
                <a:srgbClr val="27BDBE"/>
              </a:solidFill>
              <a:latin typeface="Twinkl SemiBold" pitchFamily="2" charset="0"/>
            </a:endParaRPr>
          </a:p>
        </p:txBody>
      </p:sp>
      <p:sp>
        <p:nvSpPr>
          <p:cNvPr id="10" name="Content Placeholder 1"/>
          <p:cNvSpPr>
            <a:spLocks noGrp="1"/>
          </p:cNvSpPr>
          <p:nvPr>
            <p:ph idx="4294967295"/>
          </p:nvPr>
        </p:nvSpPr>
        <p:spPr>
          <a:xfrm>
            <a:off x="1140622" y="2204753"/>
            <a:ext cx="1916261" cy="684687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time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816" y="2889440"/>
            <a:ext cx="1952369" cy="1952369"/>
          </a:xfrm>
          <a:prstGeom prst="rect">
            <a:avLst/>
          </a:prstGeom>
          <a:noFill/>
          <a:ln w="38100">
            <a:solidFill>
              <a:srgbClr val="27BDBE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69" y="2889440"/>
            <a:ext cx="1952369" cy="1952369"/>
          </a:xfrm>
          <a:prstGeom prst="rect">
            <a:avLst/>
          </a:prstGeom>
          <a:noFill/>
          <a:ln w="38100">
            <a:solidFill>
              <a:srgbClr val="27BDBE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063" y="2889440"/>
            <a:ext cx="1952369" cy="1952369"/>
          </a:xfrm>
          <a:prstGeom prst="rect">
            <a:avLst/>
          </a:prstGeom>
          <a:noFill/>
          <a:ln w="38100">
            <a:solidFill>
              <a:srgbClr val="27BDBE"/>
            </a:solidFill>
          </a:ln>
        </p:spPr>
      </p:pic>
      <p:sp>
        <p:nvSpPr>
          <p:cNvPr id="12" name="Content Placeholder 1"/>
          <p:cNvSpPr>
            <a:spLocks noGrp="1"/>
          </p:cNvSpPr>
          <p:nvPr>
            <p:ph idx="4294967295"/>
          </p:nvPr>
        </p:nvSpPr>
        <p:spPr>
          <a:xfrm>
            <a:off x="3613869" y="2204753"/>
            <a:ext cx="1916261" cy="684687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how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sp>
        <p:nvSpPr>
          <p:cNvPr id="13" name="Content Placeholder 1"/>
          <p:cNvSpPr>
            <a:spLocks noGrp="1"/>
          </p:cNvSpPr>
          <p:nvPr>
            <p:ph idx="4294967295"/>
          </p:nvPr>
        </p:nvSpPr>
        <p:spPr>
          <a:xfrm>
            <a:off x="6087116" y="2204753"/>
            <a:ext cx="1916261" cy="684687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place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sp>
        <p:nvSpPr>
          <p:cNvPr id="14" name="Content Placeholder 1"/>
          <p:cNvSpPr>
            <a:spLocks noGrp="1"/>
          </p:cNvSpPr>
          <p:nvPr>
            <p:ph idx="4294967295"/>
          </p:nvPr>
        </p:nvSpPr>
        <p:spPr>
          <a:xfrm>
            <a:off x="999654" y="5133640"/>
            <a:ext cx="2198196" cy="684687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16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Tonight</a:t>
            </a: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 we are seeing a firework display.</a:t>
            </a:r>
            <a:endParaRPr lang="en-GB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sp>
        <p:nvSpPr>
          <p:cNvPr id="15" name="Content Placeholder 1"/>
          <p:cNvSpPr>
            <a:spLocks noGrp="1"/>
          </p:cNvSpPr>
          <p:nvPr>
            <p:ph idx="4294967295"/>
          </p:nvPr>
        </p:nvSpPr>
        <p:spPr>
          <a:xfrm>
            <a:off x="3472901" y="5133640"/>
            <a:ext cx="2198196" cy="684687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A tortoise walks </a:t>
            </a:r>
            <a:r>
              <a:rPr lang="en-GB" altLang="en-US" sz="16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slowly</a:t>
            </a: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.</a:t>
            </a:r>
            <a:endParaRPr lang="en-GB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sp>
        <p:nvSpPr>
          <p:cNvPr id="16" name="Content Placeholder 1"/>
          <p:cNvSpPr>
            <a:spLocks noGrp="1"/>
          </p:cNvSpPr>
          <p:nvPr>
            <p:ph idx="4294967295"/>
          </p:nvPr>
        </p:nvSpPr>
        <p:spPr>
          <a:xfrm>
            <a:off x="5946148" y="5133640"/>
            <a:ext cx="2198196" cy="684687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I walked </a:t>
            </a:r>
            <a:r>
              <a:rPr lang="en-GB" altLang="en-US" sz="16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here</a:t>
            </a: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.</a:t>
            </a:r>
            <a:endParaRPr lang="en-GB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213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8313" y="457200"/>
            <a:ext cx="8207375" cy="962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b="0" dirty="0" smtClean="0">
                <a:solidFill>
                  <a:srgbClr val="27BDBE"/>
                </a:solidFill>
                <a:latin typeface="Twinkl SemiBold" pitchFamily="2" charset="0"/>
              </a:rPr>
              <a:t>Time</a:t>
            </a:r>
            <a:endParaRPr lang="en-GB" sz="3600" b="0" dirty="0">
              <a:solidFill>
                <a:srgbClr val="27BDBE"/>
              </a:solidFill>
              <a:latin typeface="Twinkl SemiBold" pitchFamily="2" charset="0"/>
            </a:endParaRPr>
          </a:p>
        </p:txBody>
      </p:sp>
      <p:sp>
        <p:nvSpPr>
          <p:cNvPr id="10" name="Content Placeholder 1"/>
          <p:cNvSpPr>
            <a:spLocks noGrp="1"/>
          </p:cNvSpPr>
          <p:nvPr>
            <p:ph idx="4294967295"/>
          </p:nvPr>
        </p:nvSpPr>
        <p:spPr>
          <a:xfrm>
            <a:off x="1165334" y="2290850"/>
            <a:ext cx="5845064" cy="662014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We should go home now.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sp>
        <p:nvSpPr>
          <p:cNvPr id="17" name="Content Placeholder 1"/>
          <p:cNvSpPr>
            <a:spLocks noGrp="1"/>
          </p:cNvSpPr>
          <p:nvPr>
            <p:ph idx="4294967295"/>
          </p:nvPr>
        </p:nvSpPr>
        <p:spPr>
          <a:xfrm>
            <a:off x="1165334" y="3589790"/>
            <a:ext cx="5845064" cy="662014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I woke early.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sp>
        <p:nvSpPr>
          <p:cNvPr id="18" name="Content Placeholder 1"/>
          <p:cNvSpPr>
            <a:spLocks noGrp="1"/>
          </p:cNvSpPr>
          <p:nvPr>
            <p:ph idx="4294967295"/>
          </p:nvPr>
        </p:nvSpPr>
        <p:spPr>
          <a:xfrm>
            <a:off x="1165334" y="4888730"/>
            <a:ext cx="5845064" cy="662014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The milkman delivers our milk daily.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473" y="3129472"/>
            <a:ext cx="1882239" cy="13226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4748" y="4426193"/>
            <a:ext cx="541294" cy="1384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712" y="1809035"/>
            <a:ext cx="1639330" cy="1147017"/>
          </a:xfrm>
          <a:prstGeom prst="rect">
            <a:avLst/>
          </a:prstGeom>
        </p:spPr>
      </p:pic>
      <p:sp>
        <p:nvSpPr>
          <p:cNvPr id="19" name="Content Placeholder 1"/>
          <p:cNvSpPr>
            <a:spLocks noGrp="1"/>
          </p:cNvSpPr>
          <p:nvPr>
            <p:ph idx="4294967295"/>
          </p:nvPr>
        </p:nvSpPr>
        <p:spPr>
          <a:xfrm>
            <a:off x="692214" y="1323975"/>
            <a:ext cx="7759572" cy="4876800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Can you spot the </a:t>
            </a: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Sassoon Infant Rg" panose="02000503030000020003" pitchFamily="2" charset="0"/>
                <a:cs typeface="Clear Sans Light" panose="020B0303030202020304" pitchFamily="34" charset="0"/>
              </a:rPr>
              <a:t>‘</a:t>
            </a:r>
            <a:r>
              <a:rPr lang="en-GB" altLang="en-US" sz="1600" dirty="0" smtClean="0">
                <a:solidFill>
                  <a:srgbClr val="27BDBE"/>
                </a:solidFill>
                <a:latin typeface="+mj-lt"/>
                <a:cs typeface="Clear Sans Light" panose="020B0303030202020304" pitchFamily="34" charset="0"/>
              </a:rPr>
              <a:t>time</a:t>
            </a: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Sassoon Infant Rg" panose="02000503030000020003" pitchFamily="2" charset="0"/>
                <a:cs typeface="Clear Sans Light" panose="020B0303030202020304" pitchFamily="34" charset="0"/>
              </a:rPr>
              <a:t>’</a:t>
            </a: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 adverbs in these sentences?</a:t>
            </a:r>
            <a:endParaRPr lang="en-GB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Clear Sans Light" panose="020B03030302020203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423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692214" y="1323975"/>
            <a:ext cx="7759572" cy="4876800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Can you spot the </a:t>
            </a: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Sassoon Infant Rg" panose="02000503030000020003" pitchFamily="2" charset="0"/>
                <a:cs typeface="Clear Sans Light" panose="020B0303030202020304" pitchFamily="34" charset="0"/>
              </a:rPr>
              <a:t>‘</a:t>
            </a:r>
            <a:r>
              <a:rPr lang="en-GB" altLang="en-US" sz="1600" dirty="0" smtClean="0">
                <a:solidFill>
                  <a:srgbClr val="27BDBE"/>
                </a:solidFill>
                <a:latin typeface="+mj-lt"/>
                <a:cs typeface="Clear Sans Light" panose="020B0303030202020304" pitchFamily="34" charset="0"/>
              </a:rPr>
              <a:t>time</a:t>
            </a: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Sassoon Infant Rg" panose="02000503030000020003" pitchFamily="2" charset="0"/>
                <a:cs typeface="Clear Sans Light" panose="020B0303030202020304" pitchFamily="34" charset="0"/>
              </a:rPr>
              <a:t>’</a:t>
            </a: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 adverbs in these sentences?</a:t>
            </a:r>
            <a:endParaRPr lang="en-GB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Clear Sans Light" panose="020B03030302020203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8313" y="457200"/>
            <a:ext cx="8207375" cy="962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b="0" dirty="0" smtClean="0">
                <a:solidFill>
                  <a:srgbClr val="27BDBE"/>
                </a:solidFill>
                <a:latin typeface="Twinkl SemiBold" pitchFamily="2" charset="0"/>
              </a:rPr>
              <a:t>Time</a:t>
            </a:r>
            <a:endParaRPr lang="en-GB" sz="3600" b="0" dirty="0">
              <a:solidFill>
                <a:srgbClr val="27BDBE"/>
              </a:solidFill>
              <a:latin typeface="Twinkl SemiBold" pitchFamily="2" charset="0"/>
            </a:endParaRPr>
          </a:p>
        </p:txBody>
      </p:sp>
      <p:sp>
        <p:nvSpPr>
          <p:cNvPr id="10" name="Content Placeholder 1"/>
          <p:cNvSpPr>
            <a:spLocks noGrp="1"/>
          </p:cNvSpPr>
          <p:nvPr>
            <p:ph idx="4294967295"/>
          </p:nvPr>
        </p:nvSpPr>
        <p:spPr>
          <a:xfrm>
            <a:off x="1165334" y="2290850"/>
            <a:ext cx="5845064" cy="662014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We </a:t>
            </a:r>
            <a:r>
              <a:rPr lang="en-GB" altLang="en-US" sz="2000" dirty="0" smtClean="0">
                <a:solidFill>
                  <a:srgbClr val="C00000"/>
                </a:solidFill>
                <a:latin typeface="+mj-lt"/>
                <a:cs typeface="Clear Sans Light" panose="020B0303030202020304" pitchFamily="34" charset="0"/>
              </a:rPr>
              <a:t>should go </a:t>
            </a: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home </a:t>
            </a:r>
            <a:r>
              <a:rPr lang="en-GB" altLang="en-US" sz="2000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Clear Sans Light" panose="020B0303030202020304" pitchFamily="34" charset="0"/>
              </a:rPr>
              <a:t>now</a:t>
            </a: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.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sp>
        <p:nvSpPr>
          <p:cNvPr id="17" name="Content Placeholder 1"/>
          <p:cNvSpPr>
            <a:spLocks noGrp="1"/>
          </p:cNvSpPr>
          <p:nvPr>
            <p:ph idx="4294967295"/>
          </p:nvPr>
        </p:nvSpPr>
        <p:spPr>
          <a:xfrm>
            <a:off x="1165334" y="3589790"/>
            <a:ext cx="5845064" cy="662014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I </a:t>
            </a:r>
            <a:r>
              <a:rPr lang="en-GB" altLang="en-US" sz="2000" dirty="0" smtClean="0">
                <a:solidFill>
                  <a:srgbClr val="C00000"/>
                </a:solidFill>
                <a:latin typeface="+mj-lt"/>
                <a:cs typeface="Clear Sans Light" panose="020B0303030202020304" pitchFamily="34" charset="0"/>
              </a:rPr>
              <a:t>woke</a:t>
            </a: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 </a:t>
            </a:r>
            <a:r>
              <a:rPr lang="en-GB" altLang="en-US" sz="2000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Clear Sans Light" panose="020B0303030202020304" pitchFamily="34" charset="0"/>
              </a:rPr>
              <a:t>early</a:t>
            </a: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.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sp>
        <p:nvSpPr>
          <p:cNvPr id="18" name="Content Placeholder 1"/>
          <p:cNvSpPr>
            <a:spLocks noGrp="1"/>
          </p:cNvSpPr>
          <p:nvPr>
            <p:ph idx="4294967295"/>
          </p:nvPr>
        </p:nvSpPr>
        <p:spPr>
          <a:xfrm>
            <a:off x="1165334" y="4888730"/>
            <a:ext cx="5845064" cy="662014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The milkman </a:t>
            </a:r>
            <a:r>
              <a:rPr lang="en-GB" altLang="en-US" sz="2000" dirty="0" smtClean="0">
                <a:solidFill>
                  <a:srgbClr val="C00000"/>
                </a:solidFill>
                <a:latin typeface="+mj-lt"/>
                <a:cs typeface="Clear Sans Light" panose="020B0303030202020304" pitchFamily="34" charset="0"/>
              </a:rPr>
              <a:t>delivers</a:t>
            </a: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 our milk </a:t>
            </a:r>
            <a:r>
              <a:rPr lang="en-GB" altLang="en-US" sz="2000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Clear Sans Light" panose="020B0303030202020304" pitchFamily="34" charset="0"/>
              </a:rPr>
              <a:t>daily</a:t>
            </a: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.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473" y="3129472"/>
            <a:ext cx="1882239" cy="13226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4748" y="4426193"/>
            <a:ext cx="541294" cy="1384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712" y="1809035"/>
            <a:ext cx="1639330" cy="1147017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7550092" y="1084764"/>
            <a:ext cx="1848865" cy="115682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27BD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ontent Placeholder 1"/>
          <p:cNvSpPr>
            <a:spLocks noGrp="1"/>
          </p:cNvSpPr>
          <p:nvPr>
            <p:ph idx="4294967295"/>
          </p:nvPr>
        </p:nvSpPr>
        <p:spPr>
          <a:xfrm>
            <a:off x="7880289" y="1286176"/>
            <a:ext cx="2304735" cy="2034499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rgbClr val="C00000"/>
                </a:solidFill>
                <a:latin typeface="+mj-lt"/>
                <a:cs typeface="Clear Sans Light" panose="020B0303030202020304" pitchFamily="34" charset="0"/>
              </a:rPr>
              <a:t>verb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Clear Sans Light" panose="020B0303030202020304" pitchFamily="34" charset="0"/>
              </a:rPr>
              <a:t>adverb</a:t>
            </a:r>
          </a:p>
        </p:txBody>
      </p:sp>
    </p:spTree>
    <p:extLst>
      <p:ext uri="{BB962C8B-B14F-4D97-AF65-F5344CB8AC3E}">
        <p14:creationId xmlns:p14="http://schemas.microsoft.com/office/powerpoint/2010/main" val="1284848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8313" y="457200"/>
            <a:ext cx="8207375" cy="962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b="0" dirty="0" smtClean="0">
                <a:solidFill>
                  <a:srgbClr val="27BDBE"/>
                </a:solidFill>
                <a:latin typeface="Twinkl SemiBold" pitchFamily="2" charset="0"/>
              </a:rPr>
              <a:t>How</a:t>
            </a:r>
            <a:endParaRPr lang="en-GB" sz="3600" b="0" dirty="0">
              <a:solidFill>
                <a:srgbClr val="27BDBE"/>
              </a:solidFill>
              <a:latin typeface="Twinkl SemiBold" pitchFamily="2" charset="0"/>
            </a:endParaRPr>
          </a:p>
        </p:txBody>
      </p:sp>
      <p:sp>
        <p:nvSpPr>
          <p:cNvPr id="10" name="Content Placeholder 1"/>
          <p:cNvSpPr>
            <a:spLocks noGrp="1"/>
          </p:cNvSpPr>
          <p:nvPr>
            <p:ph idx="4294967295"/>
          </p:nvPr>
        </p:nvSpPr>
        <p:spPr>
          <a:xfrm>
            <a:off x="1165334" y="2290850"/>
            <a:ext cx="5845064" cy="662014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I accidentally broke it.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sp>
        <p:nvSpPr>
          <p:cNvPr id="17" name="Content Placeholder 1"/>
          <p:cNvSpPr>
            <a:spLocks noGrp="1"/>
          </p:cNvSpPr>
          <p:nvPr>
            <p:ph idx="4294967295"/>
          </p:nvPr>
        </p:nvSpPr>
        <p:spPr>
          <a:xfrm>
            <a:off x="1165334" y="3589790"/>
            <a:ext cx="5845064" cy="662014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Daringly, he jumped.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sp>
        <p:nvSpPr>
          <p:cNvPr id="18" name="Content Placeholder 1"/>
          <p:cNvSpPr>
            <a:spLocks noGrp="1"/>
          </p:cNvSpPr>
          <p:nvPr>
            <p:ph idx="4294967295"/>
          </p:nvPr>
        </p:nvSpPr>
        <p:spPr>
          <a:xfrm>
            <a:off x="1165334" y="4888730"/>
            <a:ext cx="5845064" cy="662014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The car drove victoriously over the finish line.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1296" y="1942275"/>
            <a:ext cx="1309800" cy="11244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991" y="3256737"/>
            <a:ext cx="1072611" cy="11986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5188" y="4584857"/>
            <a:ext cx="1672281" cy="797957"/>
          </a:xfrm>
          <a:prstGeom prst="rect">
            <a:avLst/>
          </a:prstGeom>
        </p:spPr>
      </p:pic>
      <p:sp>
        <p:nvSpPr>
          <p:cNvPr id="13" name="Content Placeholder 1"/>
          <p:cNvSpPr>
            <a:spLocks noGrp="1"/>
          </p:cNvSpPr>
          <p:nvPr>
            <p:ph idx="4294967295"/>
          </p:nvPr>
        </p:nvSpPr>
        <p:spPr>
          <a:xfrm>
            <a:off x="692214" y="1323975"/>
            <a:ext cx="7759572" cy="4876800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Can you spot the </a:t>
            </a: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Sassoon Infant Rg" panose="02000503030000020003" pitchFamily="2" charset="0"/>
                <a:cs typeface="Clear Sans Light" panose="020B0303030202020304" pitchFamily="34" charset="0"/>
              </a:rPr>
              <a:t>‘</a:t>
            </a:r>
            <a:r>
              <a:rPr lang="en-GB" altLang="en-US" sz="1600" dirty="0" smtClean="0">
                <a:solidFill>
                  <a:srgbClr val="27BDBE"/>
                </a:solidFill>
                <a:latin typeface="+mj-lt"/>
                <a:cs typeface="Clear Sans Light" panose="020B0303030202020304" pitchFamily="34" charset="0"/>
              </a:rPr>
              <a:t>how</a:t>
            </a: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Sassoon Infant Rg" panose="02000503030000020003" pitchFamily="2" charset="0"/>
                <a:cs typeface="Clear Sans Light" panose="020B0303030202020304" pitchFamily="34" charset="0"/>
              </a:rPr>
              <a:t>’</a:t>
            </a: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 adverbs in these sentences?</a:t>
            </a:r>
            <a:endParaRPr lang="en-GB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Clear Sans Light" panose="020B03030302020203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4731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692214" y="1323975"/>
            <a:ext cx="7759572" cy="4876800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Can you spot the </a:t>
            </a: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Sassoon Infant Rg" panose="02000503030000020003" pitchFamily="2" charset="0"/>
                <a:cs typeface="Clear Sans Light" panose="020B0303030202020304" pitchFamily="34" charset="0"/>
              </a:rPr>
              <a:t>‘</a:t>
            </a:r>
            <a:r>
              <a:rPr lang="en-GB" altLang="en-US" sz="1600" dirty="0" smtClean="0">
                <a:solidFill>
                  <a:srgbClr val="27BDBE"/>
                </a:solidFill>
                <a:latin typeface="+mj-lt"/>
                <a:cs typeface="Clear Sans Light" panose="020B0303030202020304" pitchFamily="34" charset="0"/>
              </a:rPr>
              <a:t>how</a:t>
            </a: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Sassoon Infant Rg" panose="02000503030000020003" pitchFamily="2" charset="0"/>
                <a:cs typeface="Clear Sans Light" panose="020B0303030202020304" pitchFamily="34" charset="0"/>
              </a:rPr>
              <a:t>’</a:t>
            </a: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 adverbs in these sentences?</a:t>
            </a:r>
            <a:endParaRPr lang="en-GB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Clear Sans Light" panose="020B03030302020203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8313" y="457200"/>
            <a:ext cx="8207375" cy="962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b="0" dirty="0" smtClean="0">
                <a:solidFill>
                  <a:srgbClr val="27BDBE"/>
                </a:solidFill>
                <a:latin typeface="Twinkl SemiBold" pitchFamily="2" charset="0"/>
              </a:rPr>
              <a:t>How</a:t>
            </a:r>
            <a:endParaRPr lang="en-GB" sz="3600" b="0" dirty="0">
              <a:solidFill>
                <a:srgbClr val="27BDBE"/>
              </a:solidFill>
              <a:latin typeface="Twinkl SemiBold" pitchFamily="2" charset="0"/>
            </a:endParaRPr>
          </a:p>
        </p:txBody>
      </p:sp>
      <p:sp>
        <p:nvSpPr>
          <p:cNvPr id="10" name="Content Placeholder 1"/>
          <p:cNvSpPr>
            <a:spLocks noGrp="1"/>
          </p:cNvSpPr>
          <p:nvPr>
            <p:ph idx="4294967295"/>
          </p:nvPr>
        </p:nvSpPr>
        <p:spPr>
          <a:xfrm>
            <a:off x="1165334" y="2290850"/>
            <a:ext cx="5845064" cy="662014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I </a:t>
            </a:r>
            <a:r>
              <a:rPr lang="en-GB" altLang="en-US" sz="2000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Clear Sans Light" panose="020B0303030202020304" pitchFamily="34" charset="0"/>
              </a:rPr>
              <a:t>accidentally</a:t>
            </a: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 </a:t>
            </a:r>
            <a:r>
              <a:rPr lang="en-GB" altLang="en-US" sz="2000" dirty="0" smtClean="0">
                <a:solidFill>
                  <a:srgbClr val="C00000"/>
                </a:solidFill>
                <a:latin typeface="+mj-lt"/>
                <a:cs typeface="Clear Sans Light" panose="020B0303030202020304" pitchFamily="34" charset="0"/>
              </a:rPr>
              <a:t>broke</a:t>
            </a: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 it.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sp>
        <p:nvSpPr>
          <p:cNvPr id="17" name="Content Placeholder 1"/>
          <p:cNvSpPr>
            <a:spLocks noGrp="1"/>
          </p:cNvSpPr>
          <p:nvPr>
            <p:ph idx="4294967295"/>
          </p:nvPr>
        </p:nvSpPr>
        <p:spPr>
          <a:xfrm>
            <a:off x="1165334" y="3589790"/>
            <a:ext cx="5845064" cy="662014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Clear Sans Light" panose="020B0303030202020304" pitchFamily="34" charset="0"/>
              </a:rPr>
              <a:t>Daringly</a:t>
            </a: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, he </a:t>
            </a:r>
            <a:r>
              <a:rPr lang="en-GB" altLang="en-US" sz="2000" dirty="0" smtClean="0">
                <a:solidFill>
                  <a:srgbClr val="C00000"/>
                </a:solidFill>
                <a:latin typeface="+mj-lt"/>
                <a:cs typeface="Clear Sans Light" panose="020B0303030202020304" pitchFamily="34" charset="0"/>
              </a:rPr>
              <a:t>jumped</a:t>
            </a: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.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sp>
        <p:nvSpPr>
          <p:cNvPr id="18" name="Content Placeholder 1"/>
          <p:cNvSpPr>
            <a:spLocks noGrp="1"/>
          </p:cNvSpPr>
          <p:nvPr>
            <p:ph idx="4294967295"/>
          </p:nvPr>
        </p:nvSpPr>
        <p:spPr>
          <a:xfrm>
            <a:off x="1165334" y="4888730"/>
            <a:ext cx="5845064" cy="662014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The car </a:t>
            </a:r>
            <a:r>
              <a:rPr lang="en-GB" altLang="en-US" sz="2000" dirty="0" smtClean="0">
                <a:solidFill>
                  <a:srgbClr val="C00000"/>
                </a:solidFill>
                <a:latin typeface="+mj-lt"/>
                <a:cs typeface="Clear Sans Light" panose="020B0303030202020304" pitchFamily="34" charset="0"/>
              </a:rPr>
              <a:t>drove</a:t>
            </a: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 </a:t>
            </a:r>
            <a:r>
              <a:rPr lang="en-GB" altLang="en-US" sz="2000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Clear Sans Light" panose="020B0303030202020304" pitchFamily="34" charset="0"/>
              </a:rPr>
              <a:t>victoriously</a:t>
            </a: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 </a:t>
            </a:r>
            <a:r>
              <a:rPr lang="en-GB" altLang="en-US" sz="2000" dirty="0" smtClean="0">
                <a:solidFill>
                  <a:srgbClr val="C00000"/>
                </a:solidFill>
                <a:latin typeface="+mj-lt"/>
                <a:cs typeface="Clear Sans Light" panose="020B0303030202020304" pitchFamily="34" charset="0"/>
              </a:rPr>
              <a:t>over</a:t>
            </a: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 the finish line.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1296" y="1942275"/>
            <a:ext cx="1309800" cy="11244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991" y="3256737"/>
            <a:ext cx="1072611" cy="11986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5188" y="4584857"/>
            <a:ext cx="1672281" cy="797957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7550092" y="1084764"/>
            <a:ext cx="1848865" cy="115682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27BD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Content Placeholder 1"/>
          <p:cNvSpPr>
            <a:spLocks noGrp="1"/>
          </p:cNvSpPr>
          <p:nvPr>
            <p:ph idx="4294967295"/>
          </p:nvPr>
        </p:nvSpPr>
        <p:spPr>
          <a:xfrm>
            <a:off x="7880289" y="1286176"/>
            <a:ext cx="2304735" cy="2034499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rgbClr val="C00000"/>
                </a:solidFill>
                <a:latin typeface="+mj-lt"/>
                <a:cs typeface="Clear Sans Light" panose="020B0303030202020304" pitchFamily="34" charset="0"/>
              </a:rPr>
              <a:t>verb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Clear Sans Light" panose="020B0303030202020304" pitchFamily="34" charset="0"/>
              </a:rPr>
              <a:t>adverb</a:t>
            </a:r>
          </a:p>
        </p:txBody>
      </p:sp>
    </p:spTree>
    <p:extLst>
      <p:ext uri="{BB962C8B-B14F-4D97-AF65-F5344CB8AC3E}">
        <p14:creationId xmlns:p14="http://schemas.microsoft.com/office/powerpoint/2010/main" val="2297471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692214" y="1323975"/>
            <a:ext cx="7759572" cy="4876800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Can you spot the ‘</a:t>
            </a:r>
            <a:r>
              <a:rPr lang="en-GB" altLang="en-US" sz="1600" dirty="0" smtClean="0">
                <a:solidFill>
                  <a:srgbClr val="27BDBE"/>
                </a:solidFill>
                <a:latin typeface="+mj-lt"/>
                <a:cs typeface="Clear Sans Light" panose="020B0303030202020304" pitchFamily="34" charset="0"/>
              </a:rPr>
              <a:t>place</a:t>
            </a: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’ adverbs in these sentences?</a:t>
            </a:r>
            <a:endParaRPr lang="en-GB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Clear Sans Light" panose="020B03030302020203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8313" y="457200"/>
            <a:ext cx="8207375" cy="962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b="0" dirty="0" smtClean="0">
                <a:solidFill>
                  <a:srgbClr val="27BDBE"/>
                </a:solidFill>
                <a:latin typeface="Twinkl SemiBold" pitchFamily="2" charset="0"/>
              </a:rPr>
              <a:t>Place</a:t>
            </a:r>
            <a:endParaRPr lang="en-GB" sz="3600" b="0" dirty="0">
              <a:solidFill>
                <a:srgbClr val="27BDBE"/>
              </a:solidFill>
              <a:latin typeface="Twinkl SemiBold" pitchFamily="2" charset="0"/>
            </a:endParaRPr>
          </a:p>
        </p:txBody>
      </p:sp>
      <p:sp>
        <p:nvSpPr>
          <p:cNvPr id="10" name="Content Placeholder 1"/>
          <p:cNvSpPr>
            <a:spLocks noGrp="1"/>
          </p:cNvSpPr>
          <p:nvPr>
            <p:ph idx="4294967295"/>
          </p:nvPr>
        </p:nvSpPr>
        <p:spPr>
          <a:xfrm>
            <a:off x="1165334" y="2290850"/>
            <a:ext cx="5845064" cy="662014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My coat is upstairs.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sp>
        <p:nvSpPr>
          <p:cNvPr id="17" name="Content Placeholder 1"/>
          <p:cNvSpPr>
            <a:spLocks noGrp="1"/>
          </p:cNvSpPr>
          <p:nvPr>
            <p:ph idx="4294967295"/>
          </p:nvPr>
        </p:nvSpPr>
        <p:spPr>
          <a:xfrm>
            <a:off x="1165334" y="3589790"/>
            <a:ext cx="5845064" cy="662014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It was wet outside.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sp>
        <p:nvSpPr>
          <p:cNvPr id="18" name="Content Placeholder 1"/>
          <p:cNvSpPr>
            <a:spLocks noGrp="1"/>
          </p:cNvSpPr>
          <p:nvPr>
            <p:ph idx="4294967295"/>
          </p:nvPr>
        </p:nvSpPr>
        <p:spPr>
          <a:xfrm>
            <a:off x="1165334" y="4888730"/>
            <a:ext cx="5845064" cy="662014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We didn’t go far.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201" y="1922438"/>
            <a:ext cx="836514" cy="11624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938" y="3346208"/>
            <a:ext cx="1298124" cy="11491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511" y="4495386"/>
            <a:ext cx="785050" cy="1404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50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692214" y="1323975"/>
            <a:ext cx="7759572" cy="4876800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Can you spot the ‘</a:t>
            </a:r>
            <a:r>
              <a:rPr lang="en-GB" altLang="en-US" sz="1600" dirty="0" smtClean="0">
                <a:solidFill>
                  <a:srgbClr val="27BDBE"/>
                </a:solidFill>
                <a:latin typeface="+mj-lt"/>
                <a:cs typeface="Clear Sans Light" panose="020B0303030202020304" pitchFamily="34" charset="0"/>
              </a:rPr>
              <a:t>place</a:t>
            </a: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’ adverbs in these sentences?</a:t>
            </a:r>
            <a:endParaRPr lang="en-GB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Clear Sans Light" panose="020B03030302020203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8313" y="457200"/>
            <a:ext cx="8207375" cy="962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b="0" dirty="0" smtClean="0">
                <a:solidFill>
                  <a:srgbClr val="27BDBE"/>
                </a:solidFill>
                <a:latin typeface="Twinkl SemiBold" pitchFamily="2" charset="0"/>
              </a:rPr>
              <a:t>Place</a:t>
            </a:r>
            <a:endParaRPr lang="en-GB" sz="3600" b="0" dirty="0">
              <a:solidFill>
                <a:srgbClr val="27BDBE"/>
              </a:solidFill>
              <a:latin typeface="Twinkl SemiBold" pitchFamily="2" charset="0"/>
            </a:endParaRPr>
          </a:p>
        </p:txBody>
      </p:sp>
      <p:sp>
        <p:nvSpPr>
          <p:cNvPr id="10" name="Content Placeholder 1"/>
          <p:cNvSpPr>
            <a:spLocks noGrp="1"/>
          </p:cNvSpPr>
          <p:nvPr>
            <p:ph idx="4294967295"/>
          </p:nvPr>
        </p:nvSpPr>
        <p:spPr>
          <a:xfrm>
            <a:off x="1165334" y="2290850"/>
            <a:ext cx="5845064" cy="662014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My coat </a:t>
            </a:r>
            <a:r>
              <a:rPr lang="en-GB" altLang="en-US" sz="2000" dirty="0" smtClean="0">
                <a:solidFill>
                  <a:srgbClr val="C00000"/>
                </a:solidFill>
                <a:latin typeface="+mj-lt"/>
                <a:cs typeface="Clear Sans Light" panose="020B0303030202020304" pitchFamily="34" charset="0"/>
              </a:rPr>
              <a:t>is</a:t>
            </a: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 </a:t>
            </a:r>
            <a:r>
              <a:rPr lang="en-GB" altLang="en-US" sz="2000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Clear Sans Light" panose="020B0303030202020304" pitchFamily="34" charset="0"/>
              </a:rPr>
              <a:t>upstairs</a:t>
            </a: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.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sp>
        <p:nvSpPr>
          <p:cNvPr id="17" name="Content Placeholder 1"/>
          <p:cNvSpPr>
            <a:spLocks noGrp="1"/>
          </p:cNvSpPr>
          <p:nvPr>
            <p:ph idx="4294967295"/>
          </p:nvPr>
        </p:nvSpPr>
        <p:spPr>
          <a:xfrm>
            <a:off x="1165334" y="3589790"/>
            <a:ext cx="5845064" cy="662014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It </a:t>
            </a:r>
            <a:r>
              <a:rPr lang="en-GB" altLang="en-US" sz="2000" dirty="0" smtClean="0">
                <a:solidFill>
                  <a:srgbClr val="C00000"/>
                </a:solidFill>
                <a:latin typeface="+mj-lt"/>
                <a:cs typeface="Clear Sans Light" panose="020B0303030202020304" pitchFamily="34" charset="0"/>
              </a:rPr>
              <a:t>was</a:t>
            </a: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 wet </a:t>
            </a:r>
            <a:r>
              <a:rPr lang="en-GB" altLang="en-US" sz="2000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Clear Sans Light" panose="020B0303030202020304" pitchFamily="34" charset="0"/>
              </a:rPr>
              <a:t>outside</a:t>
            </a: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.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sp>
        <p:nvSpPr>
          <p:cNvPr id="18" name="Content Placeholder 1"/>
          <p:cNvSpPr>
            <a:spLocks noGrp="1"/>
          </p:cNvSpPr>
          <p:nvPr>
            <p:ph idx="4294967295"/>
          </p:nvPr>
        </p:nvSpPr>
        <p:spPr>
          <a:xfrm>
            <a:off x="1165334" y="4888730"/>
            <a:ext cx="5845064" cy="662014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We didn’t </a:t>
            </a:r>
            <a:r>
              <a:rPr lang="en-GB" altLang="en-US" sz="2000" dirty="0" smtClean="0">
                <a:solidFill>
                  <a:srgbClr val="C00000"/>
                </a:solidFill>
                <a:latin typeface="+mj-lt"/>
                <a:cs typeface="Clear Sans Light" panose="020B0303030202020304" pitchFamily="34" charset="0"/>
              </a:rPr>
              <a:t>go</a:t>
            </a: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 </a:t>
            </a:r>
            <a:r>
              <a:rPr lang="en-GB" altLang="en-US" sz="2000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Clear Sans Light" panose="020B0303030202020304" pitchFamily="34" charset="0"/>
              </a:rPr>
              <a:t>far</a:t>
            </a: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.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201" y="1922438"/>
            <a:ext cx="836514" cy="11624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938" y="3346208"/>
            <a:ext cx="1298124" cy="11491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511" y="4495386"/>
            <a:ext cx="785050" cy="1404551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7550092" y="1084764"/>
            <a:ext cx="1848865" cy="115682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27BD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Content Placeholder 1"/>
          <p:cNvSpPr>
            <a:spLocks noGrp="1"/>
          </p:cNvSpPr>
          <p:nvPr>
            <p:ph idx="4294967295"/>
          </p:nvPr>
        </p:nvSpPr>
        <p:spPr>
          <a:xfrm>
            <a:off x="7880289" y="1286176"/>
            <a:ext cx="2304735" cy="2034499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rgbClr val="C00000"/>
                </a:solidFill>
                <a:latin typeface="+mj-lt"/>
                <a:cs typeface="Clear Sans Light" panose="020B0303030202020304" pitchFamily="34" charset="0"/>
              </a:rPr>
              <a:t>verb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Clear Sans Light" panose="020B0303030202020304" pitchFamily="34" charset="0"/>
              </a:rPr>
              <a:t>adverb</a:t>
            </a:r>
          </a:p>
        </p:txBody>
      </p:sp>
    </p:spTree>
    <p:extLst>
      <p:ext uri="{BB962C8B-B14F-4D97-AF65-F5344CB8AC3E}">
        <p14:creationId xmlns:p14="http://schemas.microsoft.com/office/powerpoint/2010/main" val="3731043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692214" y="1323975"/>
            <a:ext cx="7759572" cy="4876800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Adverbs can also modify other adverbs.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For example: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8313" y="457200"/>
            <a:ext cx="8207375" cy="962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b="0" dirty="0" smtClean="0">
                <a:solidFill>
                  <a:srgbClr val="27BDBE"/>
                </a:solidFill>
                <a:latin typeface="Twinkl SemiBold" pitchFamily="2" charset="0"/>
              </a:rPr>
              <a:t>Modifying Other Adverbs</a:t>
            </a:r>
            <a:endParaRPr lang="en-GB" sz="3600" b="0" dirty="0">
              <a:solidFill>
                <a:srgbClr val="27BDBE"/>
              </a:solidFill>
              <a:latin typeface="Twinkl SemiBold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675" y="3100602"/>
            <a:ext cx="2608649" cy="2608649"/>
          </a:xfrm>
          <a:prstGeom prst="rect">
            <a:avLst/>
          </a:prstGeom>
          <a:noFill/>
          <a:ln w="38100">
            <a:solidFill>
              <a:srgbClr val="27BDBE"/>
            </a:solidFill>
          </a:ln>
        </p:spPr>
      </p:pic>
      <p:sp>
        <p:nvSpPr>
          <p:cNvPr id="10" name="Content Placeholder 1"/>
          <p:cNvSpPr>
            <a:spLocks noGrp="1"/>
          </p:cNvSpPr>
          <p:nvPr>
            <p:ph idx="4294967295"/>
          </p:nvPr>
        </p:nvSpPr>
        <p:spPr>
          <a:xfrm>
            <a:off x="1047063" y="2286000"/>
            <a:ext cx="7049875" cy="684687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Claire finished the marathon </a:t>
            </a:r>
            <a:r>
              <a:rPr lang="en-GB" altLang="en-US" sz="2000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Clear Sans Light" panose="020B0303030202020304" pitchFamily="34" charset="0"/>
              </a:rPr>
              <a:t>extremely quickly</a:t>
            </a: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.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3399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8313" y="457200"/>
            <a:ext cx="8207375" cy="962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b="0" dirty="0" smtClean="0">
                <a:solidFill>
                  <a:srgbClr val="27BDBE"/>
                </a:solidFill>
                <a:latin typeface="Twinkl SemiBold" pitchFamily="2" charset="0"/>
              </a:rPr>
              <a:t>Modifying Other Adverbs</a:t>
            </a:r>
            <a:endParaRPr lang="en-GB" sz="3600" b="0" dirty="0">
              <a:solidFill>
                <a:srgbClr val="27BDBE"/>
              </a:solidFill>
              <a:latin typeface="Twinkl SemiBold" pitchFamily="2" charset="0"/>
            </a:endParaRPr>
          </a:p>
        </p:txBody>
      </p:sp>
      <p:sp>
        <p:nvSpPr>
          <p:cNvPr id="7" name="Content Placeholder 1"/>
          <p:cNvSpPr>
            <a:spLocks noGrp="1"/>
          </p:cNvSpPr>
          <p:nvPr>
            <p:ph idx="4294967295"/>
          </p:nvPr>
        </p:nvSpPr>
        <p:spPr>
          <a:xfrm>
            <a:off x="692214" y="1323975"/>
            <a:ext cx="7759572" cy="4876800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Can you identify the verbs and adverbs in these sentences?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There could be more than one!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552921" y="2636107"/>
            <a:ext cx="6038158" cy="2608649"/>
            <a:chOff x="1513075" y="2759674"/>
            <a:chExt cx="6038158" cy="2608649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2584" y="2759674"/>
              <a:ext cx="2608649" cy="2608649"/>
            </a:xfrm>
            <a:prstGeom prst="rect">
              <a:avLst/>
            </a:prstGeom>
            <a:noFill/>
            <a:ln w="38100">
              <a:solidFill>
                <a:srgbClr val="27BDBE"/>
              </a:solidFill>
            </a:ln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3075" y="2759674"/>
              <a:ext cx="2608649" cy="2608649"/>
            </a:xfrm>
            <a:prstGeom prst="rect">
              <a:avLst/>
            </a:prstGeom>
            <a:noFill/>
            <a:ln w="38100">
              <a:solidFill>
                <a:srgbClr val="27BDBE"/>
              </a:solidFill>
            </a:ln>
          </p:spPr>
        </p:pic>
      </p:grpSp>
      <p:sp>
        <p:nvSpPr>
          <p:cNvPr id="12" name="Content Placeholder 1"/>
          <p:cNvSpPr>
            <a:spLocks noGrp="1"/>
          </p:cNvSpPr>
          <p:nvPr>
            <p:ph idx="4294967295"/>
          </p:nvPr>
        </p:nvSpPr>
        <p:spPr>
          <a:xfrm>
            <a:off x="1124037" y="5392521"/>
            <a:ext cx="3466415" cy="684687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There were daffodils growing densely everywhere.</a:t>
            </a:r>
            <a:endParaRPr lang="en-GB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sp>
        <p:nvSpPr>
          <p:cNvPr id="13" name="Content Placeholder 1"/>
          <p:cNvSpPr>
            <a:spLocks noGrp="1"/>
          </p:cNvSpPr>
          <p:nvPr>
            <p:ph idx="4294967295"/>
          </p:nvPr>
        </p:nvSpPr>
        <p:spPr>
          <a:xfrm>
            <a:off x="4553546" y="5392521"/>
            <a:ext cx="3466415" cy="684687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They danced together</a:t>
            </a:r>
            <a:b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</a:b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beautifully.</a:t>
            </a:r>
            <a:endParaRPr lang="en-GB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071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8313" y="457200"/>
            <a:ext cx="8207375" cy="962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b="0" dirty="0" smtClean="0">
                <a:solidFill>
                  <a:srgbClr val="27BDBE"/>
                </a:solidFill>
                <a:latin typeface="Twinkl SemiBold" pitchFamily="2" charset="0"/>
              </a:rPr>
              <a:t>Modifying Other Adverbs</a:t>
            </a:r>
            <a:endParaRPr lang="en-GB" sz="3600" b="0" dirty="0">
              <a:solidFill>
                <a:srgbClr val="27BDBE"/>
              </a:solidFill>
              <a:latin typeface="Twinkl SemiBold" pitchFamily="2" charset="0"/>
            </a:endParaRPr>
          </a:p>
        </p:txBody>
      </p:sp>
      <p:sp>
        <p:nvSpPr>
          <p:cNvPr id="7" name="Content Placeholder 1"/>
          <p:cNvSpPr>
            <a:spLocks noGrp="1"/>
          </p:cNvSpPr>
          <p:nvPr>
            <p:ph idx="4294967295"/>
          </p:nvPr>
        </p:nvSpPr>
        <p:spPr>
          <a:xfrm>
            <a:off x="692214" y="1323975"/>
            <a:ext cx="7759572" cy="4876800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Can you identify the verbs and adverbs in these sentences?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There could be more than one!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552921" y="2636107"/>
            <a:ext cx="6038158" cy="2608649"/>
            <a:chOff x="1513075" y="2759674"/>
            <a:chExt cx="6038158" cy="2608649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2584" y="2759674"/>
              <a:ext cx="2608649" cy="2608649"/>
            </a:xfrm>
            <a:prstGeom prst="rect">
              <a:avLst/>
            </a:prstGeom>
            <a:noFill/>
            <a:ln w="38100">
              <a:solidFill>
                <a:srgbClr val="27BDBE"/>
              </a:solidFill>
            </a:ln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3075" y="2759674"/>
              <a:ext cx="2608649" cy="2608649"/>
            </a:xfrm>
            <a:prstGeom prst="rect">
              <a:avLst/>
            </a:prstGeom>
            <a:noFill/>
            <a:ln w="38100">
              <a:solidFill>
                <a:srgbClr val="27BDBE"/>
              </a:solidFill>
            </a:ln>
          </p:spPr>
        </p:pic>
      </p:grpSp>
      <p:sp>
        <p:nvSpPr>
          <p:cNvPr id="12" name="Content Placeholder 1"/>
          <p:cNvSpPr>
            <a:spLocks noGrp="1"/>
          </p:cNvSpPr>
          <p:nvPr>
            <p:ph idx="4294967295"/>
          </p:nvPr>
        </p:nvSpPr>
        <p:spPr>
          <a:xfrm>
            <a:off x="1124037" y="5392521"/>
            <a:ext cx="3466415" cy="684687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There </a:t>
            </a:r>
            <a:r>
              <a:rPr lang="en-GB" altLang="en-US" sz="1600" dirty="0" smtClean="0">
                <a:solidFill>
                  <a:srgbClr val="C00000"/>
                </a:solidFill>
                <a:latin typeface="+mj-lt"/>
                <a:cs typeface="Clear Sans Light" panose="020B0303030202020304" pitchFamily="34" charset="0"/>
              </a:rPr>
              <a:t>were</a:t>
            </a: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 daffodils </a:t>
            </a:r>
            <a:r>
              <a:rPr lang="en-GB" altLang="en-US" sz="1600" dirty="0" smtClean="0">
                <a:solidFill>
                  <a:srgbClr val="C00000"/>
                </a:solidFill>
                <a:latin typeface="+mj-lt"/>
                <a:cs typeface="Clear Sans Light" panose="020B0303030202020304" pitchFamily="34" charset="0"/>
              </a:rPr>
              <a:t>growing</a:t>
            </a: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 </a:t>
            </a:r>
            <a:r>
              <a:rPr lang="en-GB" altLang="en-US" sz="1600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Clear Sans Light" panose="020B0303030202020304" pitchFamily="34" charset="0"/>
              </a:rPr>
              <a:t>densely everywhere</a:t>
            </a: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.</a:t>
            </a:r>
            <a:endParaRPr lang="en-GB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sp>
        <p:nvSpPr>
          <p:cNvPr id="13" name="Content Placeholder 1"/>
          <p:cNvSpPr>
            <a:spLocks noGrp="1"/>
          </p:cNvSpPr>
          <p:nvPr>
            <p:ph idx="4294967295"/>
          </p:nvPr>
        </p:nvSpPr>
        <p:spPr>
          <a:xfrm>
            <a:off x="4553546" y="5392521"/>
            <a:ext cx="3466415" cy="684687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They </a:t>
            </a:r>
            <a:r>
              <a:rPr lang="en-GB" altLang="en-US" sz="1600" dirty="0" smtClean="0">
                <a:solidFill>
                  <a:srgbClr val="C00000"/>
                </a:solidFill>
                <a:latin typeface="+mj-lt"/>
                <a:cs typeface="Clear Sans Light" panose="020B0303030202020304" pitchFamily="34" charset="0"/>
              </a:rPr>
              <a:t>danced</a:t>
            </a: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 </a:t>
            </a:r>
            <a:r>
              <a:rPr lang="en-GB" altLang="en-US" sz="1600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Clear Sans Light" panose="020B0303030202020304" pitchFamily="34" charset="0"/>
              </a:rPr>
              <a:t>together</a:t>
            </a:r>
            <a:br>
              <a:rPr lang="en-GB" altLang="en-US" sz="1600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Clear Sans Light" panose="020B0303030202020304" pitchFamily="34" charset="0"/>
              </a:rPr>
            </a:br>
            <a:r>
              <a:rPr lang="en-GB" altLang="en-US" sz="1600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Clear Sans Light" panose="020B0303030202020304" pitchFamily="34" charset="0"/>
              </a:rPr>
              <a:t>beautifully</a:t>
            </a: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.</a:t>
            </a:r>
            <a:endParaRPr lang="en-GB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550092" y="1084764"/>
            <a:ext cx="1848865" cy="115682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27BD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Content Placeholder 1"/>
          <p:cNvSpPr>
            <a:spLocks noGrp="1"/>
          </p:cNvSpPr>
          <p:nvPr>
            <p:ph idx="4294967295"/>
          </p:nvPr>
        </p:nvSpPr>
        <p:spPr>
          <a:xfrm>
            <a:off x="7880289" y="1286176"/>
            <a:ext cx="2304735" cy="2034499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rgbClr val="C00000"/>
                </a:solidFill>
                <a:latin typeface="+mj-lt"/>
                <a:cs typeface="Clear Sans Light" panose="020B0303030202020304" pitchFamily="34" charset="0"/>
              </a:rPr>
              <a:t>verb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Clear Sans Light" panose="020B0303030202020304" pitchFamily="34" charset="0"/>
              </a:rPr>
              <a:t>adverb</a:t>
            </a:r>
          </a:p>
        </p:txBody>
      </p:sp>
    </p:spTree>
    <p:extLst>
      <p:ext uri="{BB962C8B-B14F-4D97-AF65-F5344CB8AC3E}">
        <p14:creationId xmlns:p14="http://schemas.microsoft.com/office/powerpoint/2010/main" val="1746140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692214" y="1323975"/>
            <a:ext cx="7759572" cy="4876800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Sometimes adverbs modify an adjective (a describing word).</a:t>
            </a:r>
            <a:endParaRPr lang="en-GB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Clear Sans Light" panose="020B03030302020203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8313" y="457200"/>
            <a:ext cx="8207375" cy="962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b="0" dirty="0">
                <a:solidFill>
                  <a:srgbClr val="27BDBE"/>
                </a:solidFill>
                <a:latin typeface="Twinkl SemiBold" pitchFamily="2" charset="0"/>
              </a:rPr>
              <a:t>Modifying </a:t>
            </a:r>
            <a:r>
              <a:rPr lang="en-GB" sz="3600" b="0" dirty="0" smtClean="0">
                <a:solidFill>
                  <a:srgbClr val="27BDBE"/>
                </a:solidFill>
                <a:latin typeface="Twinkl SemiBold" pitchFamily="2" charset="0"/>
              </a:rPr>
              <a:t>Adjectives</a:t>
            </a:r>
            <a:endParaRPr lang="en-GB" sz="3600" b="0" dirty="0">
              <a:solidFill>
                <a:srgbClr val="27BDBE"/>
              </a:solidFill>
              <a:latin typeface="Twinkl SemiBold" pitchFamily="2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552921" y="2286000"/>
            <a:ext cx="6038158" cy="2608649"/>
            <a:chOff x="1513075" y="2759674"/>
            <a:chExt cx="6038158" cy="260864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2584" y="2759674"/>
              <a:ext cx="2608649" cy="2608649"/>
            </a:xfrm>
            <a:prstGeom prst="rect">
              <a:avLst/>
            </a:prstGeom>
            <a:noFill/>
            <a:ln w="38100">
              <a:solidFill>
                <a:srgbClr val="27BDBE"/>
              </a:solidFill>
            </a:ln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3075" y="2759674"/>
              <a:ext cx="2608649" cy="2608649"/>
            </a:xfrm>
            <a:prstGeom prst="rect">
              <a:avLst/>
            </a:prstGeom>
            <a:noFill/>
            <a:ln w="38100">
              <a:solidFill>
                <a:srgbClr val="27BDBE"/>
              </a:solidFill>
            </a:ln>
          </p:spPr>
        </p:pic>
      </p:grpSp>
      <p:sp>
        <p:nvSpPr>
          <p:cNvPr id="10" name="Content Placeholder 1"/>
          <p:cNvSpPr>
            <a:spLocks noGrp="1"/>
          </p:cNvSpPr>
          <p:nvPr>
            <p:ph idx="4294967295"/>
          </p:nvPr>
        </p:nvSpPr>
        <p:spPr>
          <a:xfrm>
            <a:off x="1124037" y="5042414"/>
            <a:ext cx="3466415" cy="684687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She must have been </a:t>
            </a:r>
            <a:r>
              <a:rPr lang="en-GB" altLang="en-US" sz="20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extremely</a:t>
            </a: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 clever.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  <p:sp>
        <p:nvSpPr>
          <p:cNvPr id="11" name="Content Placeholder 1"/>
          <p:cNvSpPr>
            <a:spLocks noGrp="1"/>
          </p:cNvSpPr>
          <p:nvPr>
            <p:ph idx="4294967295"/>
          </p:nvPr>
        </p:nvSpPr>
        <p:spPr>
          <a:xfrm>
            <a:off x="4553546" y="5042414"/>
            <a:ext cx="3466415" cy="684687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The food was </a:t>
            </a:r>
            <a:r>
              <a:rPr lang="en-GB" altLang="en-US" sz="20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reasonably</a:t>
            </a:r>
            <a:r>
              <a:rPr lang="en-GB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lear Sans Light" panose="020B0303030202020304" pitchFamily="34" charset="0"/>
              </a:rPr>
              <a:t> cheap.</a:t>
            </a:r>
            <a:endParaRPr lang="en-GB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Clear Sans Light" panose="020B03030302020203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5031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692214" y="1323975"/>
            <a:ext cx="7759572" cy="4876800"/>
          </a:xfrm>
          <a:prstGeom prst="roundRect">
            <a:avLst>
              <a:gd name="adj" fmla="val 0"/>
            </a:avLst>
          </a:prstGeom>
        </p:spPr>
        <p:txBody>
          <a:bodyPr lIns="0" rIns="14400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Often, but not always, adverbs end in the ‘</a:t>
            </a:r>
            <a:r>
              <a:rPr lang="en-GB" alt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ly</a:t>
            </a:r>
            <a: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’ suffix.</a:t>
            </a:r>
            <a:br>
              <a:rPr lang="en-GB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</a:br>
            <a:r>
              <a:rPr lang="en-GB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For example, ‘beautifully’ or ‘quickly’.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sz="16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Clear Sans Light" panose="020B0303030202020304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It can be tricky to tell the difference between a place adverb and a</a:t>
            </a:r>
            <a:br>
              <a:rPr lang="en-GB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</a:br>
            <a:r>
              <a:rPr lang="en-GB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preposition (a word that describes the relationship between two nouns).</a:t>
            </a:r>
            <a:br>
              <a:rPr lang="en-GB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</a:br>
            <a:r>
              <a:rPr lang="en-GB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/>
            </a:r>
            <a:br>
              <a:rPr lang="en-GB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</a:br>
            <a:r>
              <a:rPr lang="en-GB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Remember, prepositions always describe a noun/object</a:t>
            </a:r>
            <a:br>
              <a:rPr lang="en-GB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</a:br>
            <a:r>
              <a:rPr lang="en-GB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Light" panose="020B0303030202020304" pitchFamily="34" charset="0"/>
              </a:rPr>
              <a:t>and an adverb doesn’t describe an object but an action.</a:t>
            </a:r>
            <a:endParaRPr lang="en-GB" sz="16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Clear Sans Light" panose="020B03030302020203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8313" y="457200"/>
            <a:ext cx="8207375" cy="962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b="0" dirty="0" smtClean="0">
                <a:solidFill>
                  <a:srgbClr val="27BDBE"/>
                </a:solidFill>
                <a:latin typeface="Twinkl SemiBold" pitchFamily="2" charset="0"/>
              </a:rPr>
              <a:t>Top Tips</a:t>
            </a:r>
            <a:endParaRPr lang="en-GB" sz="3600" b="0" dirty="0">
              <a:solidFill>
                <a:srgbClr val="27BDBE"/>
              </a:solidFill>
              <a:latin typeface="Twinkl SemiBold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895" y="2990335"/>
            <a:ext cx="1701228" cy="3669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811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ustom 6">
      <a:majorFont>
        <a:latin typeface="Twinkl SemiBold"/>
        <a:ea typeface=""/>
        <a:cs typeface=""/>
      </a:majorFont>
      <a:minorFont>
        <a:latin typeface="Twinkl Ligh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1731</TotalTime>
  <Words>389</Words>
  <Application>Microsoft Office PowerPoint</Application>
  <PresentationFormat>On-screen Show (4:3)</PresentationFormat>
  <Paragraphs>75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Arial</vt:lpstr>
      <vt:lpstr>Clear Sans Light</vt:lpstr>
      <vt:lpstr>Clear Sans</vt:lpstr>
      <vt:lpstr>Sassoon Infant Rg</vt:lpstr>
      <vt:lpstr>Twinkl Light</vt:lpstr>
      <vt:lpstr>Clear Sans Medium</vt:lpstr>
      <vt:lpstr>Calibri</vt:lpstr>
      <vt:lpstr>Twinkl SemiBold</vt:lpstr>
      <vt:lpstr>Office Theme</vt:lpstr>
      <vt:lpstr>PowerPoint Presentation</vt:lpstr>
      <vt:lpstr>Adverbs</vt:lpstr>
      <vt:lpstr>Types of Adverb</vt:lpstr>
      <vt:lpstr>Time</vt:lpstr>
      <vt:lpstr>Time</vt:lpstr>
      <vt:lpstr>How</vt:lpstr>
      <vt:lpstr>How</vt:lpstr>
      <vt:lpstr>Place</vt:lpstr>
      <vt:lpstr>Place</vt:lpstr>
      <vt:lpstr>Modifying Other Adverbs</vt:lpstr>
      <vt:lpstr>Modifying Other Adverbs</vt:lpstr>
      <vt:lpstr>Modifying Other Adverbs</vt:lpstr>
      <vt:lpstr>Modifying Adjectives</vt:lpstr>
      <vt:lpstr>Top Tips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Sian Lamport</cp:lastModifiedBy>
  <cp:revision>150</cp:revision>
  <dcterms:created xsi:type="dcterms:W3CDTF">2014-10-01T16:09:27Z</dcterms:created>
  <dcterms:modified xsi:type="dcterms:W3CDTF">2016-09-26T07:28:27Z</dcterms:modified>
</cp:coreProperties>
</file>